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Montserrat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04f8bc98ac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04f8bc98ac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04f8bc98a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04f8bc98a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cfa90fac58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cfa90fac58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cfa90fac58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cfa90fac58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04f8bc98ac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04f8bc98ac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04f8bc98ac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04f8bc98ac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04f8bc98ac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04f8bc98ac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178125"/>
            <a:ext cx="8520600" cy="115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PRHS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13367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" sz="2860">
                <a:solidFill>
                  <a:schemeClr val="dk1"/>
                </a:solidFill>
              </a:rPr>
              <a:t>Career &amp; Technical Education Department</a:t>
            </a:r>
            <a:endParaRPr sz="306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" sz="2860">
                <a:solidFill>
                  <a:schemeClr val="dk1"/>
                </a:solidFill>
              </a:rPr>
              <a:t>Rising 9th Grade Presentation</a:t>
            </a:r>
            <a:endParaRPr sz="2860">
              <a:solidFill>
                <a:schemeClr val="dk1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0580" y="2492725"/>
            <a:ext cx="3448424" cy="219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235500" y="1617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820">
                <a:latin typeface="Montserrat"/>
                <a:ea typeface="Montserrat"/>
                <a:cs typeface="Montserrat"/>
                <a:sym typeface="Montserrat"/>
              </a:rPr>
              <a:t>Why Take CTE Classes?</a:t>
            </a:r>
            <a:endParaRPr b="1" sz="282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117600" y="833625"/>
            <a:ext cx="8343300" cy="374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909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70"/>
              <a:buFont typeface="Montserrat"/>
              <a:buChar char="➔"/>
            </a:pPr>
            <a:r>
              <a:rPr lang="en" sz="237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Choose</a:t>
            </a:r>
            <a:r>
              <a:rPr lang="en" sz="237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classes based on career interests</a:t>
            </a:r>
            <a:endParaRPr sz="237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7909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70"/>
              <a:buFont typeface="Montserrat"/>
              <a:buChar char="➔"/>
            </a:pPr>
            <a:r>
              <a:rPr lang="en" sz="237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Relevant curriculum for real-world application</a:t>
            </a:r>
            <a:endParaRPr sz="237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7909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70"/>
              <a:buFont typeface="Montserrat"/>
              <a:buChar char="➔"/>
            </a:pPr>
            <a:r>
              <a:rPr lang="en" sz="237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Prepares students</a:t>
            </a:r>
            <a:r>
              <a:rPr lang="en" sz="237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to be ready for college and career-ready</a:t>
            </a:r>
            <a:endParaRPr sz="237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7909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70"/>
              <a:buFont typeface="Montserrat"/>
              <a:buChar char="➔"/>
            </a:pPr>
            <a:r>
              <a:rPr lang="en" sz="237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Apply knowledge in a CTSO</a:t>
            </a:r>
            <a:endParaRPr sz="237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7909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70"/>
              <a:buFont typeface="Montserrat"/>
              <a:buChar char="➔"/>
            </a:pPr>
            <a:r>
              <a:rPr lang="en" sz="237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Meet people with common interests</a:t>
            </a:r>
            <a:endParaRPr sz="237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7909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70"/>
              <a:buFont typeface="Montserrat"/>
              <a:buChar char="➔"/>
            </a:pPr>
            <a:r>
              <a:rPr lang="en" sz="237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Earn certifications</a:t>
            </a:r>
            <a:endParaRPr sz="237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7909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70"/>
              <a:buFont typeface="Montserrat"/>
              <a:buChar char="➔"/>
            </a:pPr>
            <a:r>
              <a:rPr lang="en" sz="237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Integrates employability skills</a:t>
            </a:r>
            <a:endParaRPr sz="237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7909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70"/>
              <a:buFont typeface="Montserrat"/>
              <a:buChar char="➔"/>
            </a:pPr>
            <a:r>
              <a:rPr lang="en" sz="237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Hands-on learning</a:t>
            </a:r>
            <a:endParaRPr sz="237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37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37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235500" y="1617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820">
                <a:latin typeface="Montserrat"/>
                <a:ea typeface="Montserrat"/>
                <a:cs typeface="Montserrat"/>
                <a:sym typeface="Montserrat"/>
              </a:rPr>
              <a:t>What is a Career Pathway?</a:t>
            </a:r>
            <a:endParaRPr b="1" sz="282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129600" y="1022325"/>
            <a:ext cx="7757700" cy="138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➔"/>
            </a:pPr>
            <a:r>
              <a:rPr lang="en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Concentration of classes with common features within an </a:t>
            </a:r>
            <a:r>
              <a:rPr lang="en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industry</a:t>
            </a:r>
            <a:endParaRPr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➔"/>
            </a:pPr>
            <a:r>
              <a:rPr lang="en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Sequence of 3 classes</a:t>
            </a:r>
            <a:endParaRPr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9" name="Google Shape;69;p15"/>
          <p:cNvSpPr txBox="1"/>
          <p:nvPr/>
        </p:nvSpPr>
        <p:spPr>
          <a:xfrm>
            <a:off x="69075" y="2946550"/>
            <a:ext cx="2311200" cy="1569900"/>
          </a:xfrm>
          <a:prstGeom prst="rect">
            <a:avLst/>
          </a:prstGeom>
          <a:noFill/>
          <a:ln cap="flat" cmpd="sng" w="76200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Intro / Prerequisite Course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5"/>
          <p:cNvSpPr/>
          <p:nvPr/>
        </p:nvSpPr>
        <p:spPr>
          <a:xfrm>
            <a:off x="2470875" y="3490350"/>
            <a:ext cx="838500" cy="226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5"/>
          <p:cNvSpPr txBox="1"/>
          <p:nvPr/>
        </p:nvSpPr>
        <p:spPr>
          <a:xfrm>
            <a:off x="3430775" y="2946550"/>
            <a:ext cx="2311200" cy="1539300"/>
          </a:xfrm>
          <a:prstGeom prst="rect">
            <a:avLst/>
          </a:prstGeom>
          <a:noFill/>
          <a:ln cap="flat" cmpd="sng" w="76200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2nd Level Course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5"/>
          <p:cNvSpPr/>
          <p:nvPr/>
        </p:nvSpPr>
        <p:spPr>
          <a:xfrm>
            <a:off x="5818175" y="3490350"/>
            <a:ext cx="838500" cy="226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5"/>
          <p:cNvSpPr txBox="1"/>
          <p:nvPr/>
        </p:nvSpPr>
        <p:spPr>
          <a:xfrm>
            <a:off x="6701875" y="2946550"/>
            <a:ext cx="2311200" cy="1539300"/>
          </a:xfrm>
          <a:prstGeom prst="rect">
            <a:avLst/>
          </a:prstGeom>
          <a:noFill/>
          <a:ln cap="flat" cmpd="sng" w="76200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3rd Level Course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51" y="618650"/>
            <a:ext cx="7619375" cy="452485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/>
          <p:nvPr>
            <p:ph type="title"/>
          </p:nvPr>
        </p:nvSpPr>
        <p:spPr>
          <a:xfrm>
            <a:off x="52950" y="459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820">
                <a:latin typeface="Montserrat"/>
                <a:ea typeface="Montserrat"/>
                <a:cs typeface="Montserrat"/>
                <a:sym typeface="Montserrat"/>
              </a:rPr>
              <a:t>What Pathways are Available </a:t>
            </a:r>
            <a:r>
              <a:rPr b="1" lang="en" sz="2820">
                <a:latin typeface="Montserrat"/>
                <a:ea typeface="Montserrat"/>
                <a:cs typeface="Montserrat"/>
                <a:sym typeface="Montserrat"/>
              </a:rPr>
              <a:t>at PRHS?</a:t>
            </a:r>
            <a:endParaRPr b="1" sz="282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0" name="Google Shape;80;p16"/>
          <p:cNvSpPr/>
          <p:nvPr/>
        </p:nvSpPr>
        <p:spPr>
          <a:xfrm>
            <a:off x="12850" y="664725"/>
            <a:ext cx="2375400" cy="4478700"/>
          </a:xfrm>
          <a:prstGeom prst="rect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6"/>
          <p:cNvSpPr/>
          <p:nvPr/>
        </p:nvSpPr>
        <p:spPr>
          <a:xfrm>
            <a:off x="2388250" y="664725"/>
            <a:ext cx="1008300" cy="4478700"/>
          </a:xfrm>
          <a:prstGeom prst="rect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6"/>
          <p:cNvSpPr/>
          <p:nvPr/>
        </p:nvSpPr>
        <p:spPr>
          <a:xfrm>
            <a:off x="3396550" y="664725"/>
            <a:ext cx="2128500" cy="4478700"/>
          </a:xfrm>
          <a:prstGeom prst="rect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6"/>
          <p:cNvSpPr/>
          <p:nvPr/>
        </p:nvSpPr>
        <p:spPr>
          <a:xfrm>
            <a:off x="5566975" y="664725"/>
            <a:ext cx="1323600" cy="4478700"/>
          </a:xfrm>
          <a:prstGeom prst="rect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37300" y="2128394"/>
            <a:ext cx="1278700" cy="128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17885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en" sz="2820">
                <a:latin typeface="Montserrat"/>
                <a:ea typeface="Montserrat"/>
                <a:cs typeface="Montserrat"/>
                <a:sym typeface="Montserrat"/>
              </a:rPr>
              <a:t>Pathways </a:t>
            </a:r>
            <a:r>
              <a:rPr b="1" lang="en" sz="2820">
                <a:latin typeface="Montserrat"/>
                <a:ea typeface="Montserrat"/>
                <a:cs typeface="Montserrat"/>
                <a:sym typeface="Montserrat"/>
              </a:rPr>
              <a:t>at PRHS</a:t>
            </a:r>
            <a:endParaRPr b="1" sz="282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282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650" y="4478875"/>
            <a:ext cx="6592899" cy="66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8850" y="500775"/>
            <a:ext cx="6552700" cy="4022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41708" y="2442250"/>
            <a:ext cx="1814392" cy="182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>
            <p:ph type="title"/>
          </p:nvPr>
        </p:nvSpPr>
        <p:spPr>
          <a:xfrm>
            <a:off x="85800" y="108850"/>
            <a:ext cx="6972300" cy="10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820">
                <a:latin typeface="Montserrat"/>
                <a:ea typeface="Montserrat"/>
                <a:cs typeface="Montserrat"/>
                <a:sym typeface="Montserrat"/>
              </a:rPr>
              <a:t>What is an End of Pathway Assessment (EOPA)?</a:t>
            </a:r>
            <a:endParaRPr b="1" sz="282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8" name="Google Shape;98;p18"/>
          <p:cNvSpPr txBox="1"/>
          <p:nvPr>
            <p:ph idx="1" type="body"/>
          </p:nvPr>
        </p:nvSpPr>
        <p:spPr>
          <a:xfrm>
            <a:off x="164900" y="1392800"/>
            <a:ext cx="4908000" cy="350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782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50"/>
              <a:buFont typeface="Montserrat"/>
              <a:buChar char="➔"/>
            </a:pPr>
            <a:r>
              <a:rPr lang="en" sz="23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An industry recognized test which demonstrates student’s content knowledge</a:t>
            </a:r>
            <a:endParaRPr sz="235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7782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50"/>
              <a:buFont typeface="Montserrat"/>
              <a:buChar char="➔"/>
            </a:pPr>
            <a:r>
              <a:rPr lang="en" sz="23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Earn a diploma seal</a:t>
            </a:r>
            <a:endParaRPr sz="235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7782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50"/>
              <a:buFont typeface="Montserrat"/>
              <a:buChar char="➔"/>
            </a:pPr>
            <a:r>
              <a:rPr lang="en" sz="23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Stand out on college applications, job applications, internships, etc.</a:t>
            </a:r>
            <a:endParaRPr sz="235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1150" y="1675250"/>
            <a:ext cx="3578450" cy="270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>
            <p:ph type="title"/>
          </p:nvPr>
        </p:nvSpPr>
        <p:spPr>
          <a:xfrm>
            <a:off x="156100" y="100025"/>
            <a:ext cx="7484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820">
                <a:latin typeface="Montserrat"/>
                <a:ea typeface="Montserrat"/>
                <a:cs typeface="Montserrat"/>
                <a:sym typeface="Montserrat"/>
              </a:rPr>
              <a:t>What Choices Do I Have as a 9th Grader?</a:t>
            </a:r>
            <a:endParaRPr b="1" sz="282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p19"/>
          <p:cNvSpPr txBox="1"/>
          <p:nvPr>
            <p:ph idx="1" type="body"/>
          </p:nvPr>
        </p:nvSpPr>
        <p:spPr>
          <a:xfrm>
            <a:off x="235500" y="10594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687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20"/>
              <a:buFont typeface="Montserrat"/>
              <a:buChar char="➔"/>
            </a:pPr>
            <a:r>
              <a:rPr lang="en" sz="202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Intro to Business and Technology</a:t>
            </a:r>
            <a:endParaRPr sz="202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687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20"/>
              <a:buFont typeface="Montserrat"/>
              <a:buChar char="➔"/>
            </a:pPr>
            <a:r>
              <a:rPr lang="en" sz="202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Intro to Digital Technology</a:t>
            </a:r>
            <a:endParaRPr sz="202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687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20"/>
              <a:buFont typeface="Montserrat"/>
              <a:buChar char="➔"/>
            </a:pPr>
            <a:r>
              <a:rPr lang="en" sz="202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Intro to Healthcare Science</a:t>
            </a:r>
            <a:endParaRPr sz="202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687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20"/>
              <a:buFont typeface="Montserrat"/>
              <a:buChar char="➔"/>
            </a:pPr>
            <a:r>
              <a:rPr lang="en" sz="202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Marketing Principles</a:t>
            </a:r>
            <a:endParaRPr sz="202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687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20"/>
              <a:buFont typeface="Montserrat"/>
              <a:buChar char="➔"/>
            </a:pPr>
            <a:r>
              <a:rPr lang="en" sz="202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Logistics Fundamentals</a:t>
            </a:r>
            <a:endParaRPr sz="202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687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20"/>
              <a:buFont typeface="Montserrat"/>
              <a:buChar char="➔"/>
            </a:pPr>
            <a:r>
              <a:rPr lang="en" sz="202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Audio-Video Technology &amp; Film I</a:t>
            </a:r>
            <a:endParaRPr sz="202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687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20"/>
              <a:buFont typeface="Montserrat"/>
              <a:buChar char="➔"/>
            </a:pPr>
            <a:r>
              <a:rPr lang="en" sz="202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Intro to Graphics &amp; Design</a:t>
            </a:r>
            <a:endParaRPr sz="202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687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20"/>
              <a:buFont typeface="Montserrat"/>
              <a:buChar char="➔"/>
            </a:pPr>
            <a:r>
              <a:rPr lang="en" sz="202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LEAP (Marketing Principles + Language Arts)</a:t>
            </a:r>
            <a:endParaRPr sz="202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687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20"/>
              <a:buFont typeface="Montserrat"/>
              <a:buChar char="➔"/>
            </a:pPr>
            <a:r>
              <a:rPr lang="en" sz="202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SPIRE (Engineering + Science OR Science + LA)</a:t>
            </a:r>
            <a:endParaRPr sz="202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687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20"/>
              <a:buFont typeface="Montserrat"/>
              <a:buChar char="➔"/>
            </a:pPr>
            <a:r>
              <a:rPr lang="en" sz="202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JROTC </a:t>
            </a:r>
            <a:endParaRPr sz="202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/>
          <p:nvPr>
            <p:ph idx="1" type="body"/>
          </p:nvPr>
        </p:nvSpPr>
        <p:spPr>
          <a:xfrm>
            <a:off x="175750" y="1226325"/>
            <a:ext cx="4694400" cy="311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7826"/>
              <a:buFont typeface="Arial"/>
              <a:buNone/>
            </a:pPr>
            <a:r>
              <a:rPr lang="en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Club related to a career interest</a:t>
            </a:r>
            <a:endParaRPr sz="2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Apply classroom curriculum and practice employability skills</a:t>
            </a:r>
            <a:endParaRPr sz="2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3696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"/>
              <a:buChar char="➔"/>
            </a:pPr>
            <a:r>
              <a:rPr lang="en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Community service</a:t>
            </a:r>
            <a:endParaRPr sz="2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3696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"/>
              <a:buChar char="➔"/>
            </a:pPr>
            <a:r>
              <a:rPr lang="en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Competition</a:t>
            </a:r>
            <a:endParaRPr sz="2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3696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"/>
              <a:buChar char="➔"/>
            </a:pPr>
            <a:r>
              <a:rPr lang="en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Leadership</a:t>
            </a:r>
            <a:endParaRPr sz="2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1" name="Google Shape;11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4225" y="2871975"/>
            <a:ext cx="1972600" cy="197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55875" y="982386"/>
            <a:ext cx="2137426" cy="213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17025" y="3367800"/>
            <a:ext cx="2215125" cy="139995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0"/>
          <p:cNvSpPr txBox="1"/>
          <p:nvPr>
            <p:ph type="title"/>
          </p:nvPr>
        </p:nvSpPr>
        <p:spPr>
          <a:xfrm>
            <a:off x="126425" y="100025"/>
            <a:ext cx="6620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820">
                <a:latin typeface="Montserrat"/>
                <a:ea typeface="Montserrat"/>
                <a:cs typeface="Montserrat"/>
                <a:sym typeface="Montserrat"/>
              </a:rPr>
              <a:t>What is a Career &amp; Technical Student Organization (CTSO)?</a:t>
            </a:r>
            <a:endParaRPr b="1" sz="282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5" name="Google Shape;115;p20"/>
          <p:cNvPicPr preferRelativeResize="0"/>
          <p:nvPr/>
        </p:nvPicPr>
        <p:blipFill rotWithShape="1">
          <a:blip r:embed="rId6">
            <a:alphaModFix/>
          </a:blip>
          <a:srcRect b="0" l="15595" r="11598" t="4825"/>
          <a:stretch/>
        </p:blipFill>
        <p:spPr>
          <a:xfrm>
            <a:off x="3046425" y="3288363"/>
            <a:ext cx="1753550" cy="164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0"/>
          <p:cNvPicPr preferRelativeResize="0"/>
          <p:nvPr/>
        </p:nvPicPr>
        <p:blipFill rotWithShape="1">
          <a:blip r:embed="rId7">
            <a:alphaModFix/>
          </a:blip>
          <a:srcRect b="0" l="22683" r="22971" t="0"/>
          <a:stretch/>
        </p:blipFill>
        <p:spPr>
          <a:xfrm>
            <a:off x="4870150" y="1023175"/>
            <a:ext cx="1876675" cy="172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